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67" r:id="rId4"/>
    <p:sldId id="280" r:id="rId5"/>
    <p:sldId id="270" r:id="rId6"/>
    <p:sldId id="272" r:id="rId7"/>
    <p:sldId id="273" r:id="rId8"/>
    <p:sldId id="274" r:id="rId9"/>
    <p:sldId id="275" r:id="rId10"/>
    <p:sldId id="279" r:id="rId11"/>
    <p:sldId id="277" r:id="rId12"/>
    <p:sldId id="281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51" autoAdjust="0"/>
  </p:normalViewPr>
  <p:slideViewPr>
    <p:cSldViewPr snapToGrid="0">
      <p:cViewPr varScale="1">
        <p:scale>
          <a:sx n="109" d="100"/>
          <a:sy n="109" d="100"/>
        </p:scale>
        <p:origin x="666" y="10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EF99-CEFB-48F2-AAD1-D187F68B80D9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470BF-24B6-4F69-97AC-70E14DED1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470BF-24B6-4F69-97AC-70E14DED1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470BF-24B6-4F69-97AC-70E14DED1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 rot="10800000" flipH="1">
            <a:off x="17126" y="-3"/>
            <a:ext cx="12174874" cy="877126"/>
          </a:xfrm>
          <a:prstGeom prst="rect">
            <a:avLst/>
          </a:prstGeom>
          <a:gradFill rotWithShape="1">
            <a:gsLst>
              <a:gs pos="14000">
                <a:srgbClr val="00CCFF">
                  <a:alpha val="48000"/>
                </a:srgbClr>
              </a:gs>
              <a:gs pos="69000">
                <a:srgbClr val="0070C0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4"/>
            <a:ext cx="1875852" cy="8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4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2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 rot="10800000" flipH="1">
            <a:off x="17126" y="-3"/>
            <a:ext cx="12174874" cy="877126"/>
          </a:xfrm>
          <a:prstGeom prst="rect">
            <a:avLst/>
          </a:prstGeom>
          <a:gradFill rotWithShape="1">
            <a:gsLst>
              <a:gs pos="14000">
                <a:srgbClr val="00CCFF">
                  <a:alpha val="48000"/>
                </a:srgbClr>
              </a:gs>
              <a:gs pos="69000">
                <a:srgbClr val="0070C0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4"/>
            <a:ext cx="1875852" cy="8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7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6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2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4A78-7C9C-4BA2-99D0-70873E098A5B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29A1F-9DBC-4EAE-B2D7-5466EB5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0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5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3.png"/><Relationship Id="rId5" Type="http://schemas.microsoft.com/office/2007/relationships/media" Target="../media/media3.avi"/><Relationship Id="rId10" Type="http://schemas.openxmlformats.org/officeDocument/2006/relationships/image" Target="../media/image2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602" y="1571105"/>
            <a:ext cx="11438793" cy="57613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Recognition with Motion History Images and Deep Learning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8" y="3217888"/>
            <a:ext cx="9144000" cy="186966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 Aral Sarrafi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Prof. Yu Cao</a:t>
            </a:r>
          </a:p>
        </p:txBody>
      </p:sp>
    </p:spTree>
    <p:extLst>
      <p:ext uri="{BB962C8B-B14F-4D97-AF65-F5344CB8AC3E}">
        <p14:creationId xmlns:p14="http://schemas.microsoft.com/office/powerpoint/2010/main" val="21726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59" y="1040086"/>
            <a:ext cx="3324225" cy="561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2423" y="216896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History Images for different actions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5" y="3438887"/>
            <a:ext cx="1763390" cy="2171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96" y="3438887"/>
            <a:ext cx="2257212" cy="22572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923" y="1169377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first section of the activity recognition has been conducted in python and </a:t>
            </a:r>
            <a:r>
              <a:rPr lang="en-US" dirty="0" err="1" smtClean="0"/>
              <a:t>OpenCV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28" y="4488873"/>
            <a:ext cx="3315072" cy="2369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55" y="4482632"/>
            <a:ext cx="3315073" cy="2369127"/>
          </a:xfrm>
          <a:prstGeom prst="rect">
            <a:avLst/>
          </a:prstGeom>
        </p:spPr>
      </p:pic>
      <p:pic>
        <p:nvPicPr>
          <p:cNvPr id="9218" name="Picture 2" descr="lenet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155" y="1164513"/>
            <a:ext cx="6836335" cy="188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7868" y="84303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LeNet-5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2789" y="114539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ea typeface="SimSun" panose="02010600030101010101" pitchFamily="2" charset="-122"/>
              </a:rPr>
              <a:t>Lenet-5 deep neural network</a:t>
            </a:r>
          </a:p>
          <a:p>
            <a:pPr algn="just"/>
            <a:endParaRPr lang="en-US" dirty="0" smtClean="0">
              <a:solidFill>
                <a:schemeClr val="tx2"/>
              </a:solidFill>
              <a:ea typeface="SimSun" panose="02010600030101010101" pitchFamily="2" charset="-122"/>
            </a:endParaRPr>
          </a:p>
          <a:p>
            <a:pPr algn="just"/>
            <a:r>
              <a:rPr lang="en-US" dirty="0" smtClean="0">
                <a:solidFill>
                  <a:schemeClr val="tx2"/>
                </a:solidFill>
                <a:ea typeface="SimSun" panose="02010600030101010101" pitchFamily="2" charset="-122"/>
              </a:rPr>
              <a:t>Convolutional </a:t>
            </a:r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Layer: 6 filters, filter size: (5, 5) , stride : 1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Max Pooling Layer: pooling size: (2, 2), stride, (2, 2)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Convolutional Layer: 16 filters. filter size: (5, 5), stride: 1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Max Pooling Layer: pooling size: (2, 2), stride, (2, 2)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Fully connected Layer with 120 neurons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Fully connected Layer with 84 neurons</a:t>
            </a:r>
          </a:p>
          <a:p>
            <a:pPr algn="just"/>
            <a:r>
              <a:rPr lang="en-US" dirty="0">
                <a:solidFill>
                  <a:schemeClr val="tx2"/>
                </a:solidFill>
                <a:ea typeface="SimSun" panose="02010600030101010101" pitchFamily="2" charset="-122"/>
              </a:rPr>
              <a:t>Output layer with 10 classes (number of activities in the data set).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30" y="4779713"/>
            <a:ext cx="1806994" cy="1506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" y="5048371"/>
            <a:ext cx="3359861" cy="974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2423" y="216896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LeNet-5 for classification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789" y="4020967"/>
            <a:ext cx="3671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deep Learning section was implemented in </a:t>
            </a:r>
            <a:r>
              <a:rPr lang="en-US" dirty="0" err="1" smtClean="0"/>
              <a:t>Tensorflow</a:t>
            </a:r>
            <a:r>
              <a:rPr lang="en-US" dirty="0" smtClean="0"/>
              <a:t> with </a:t>
            </a:r>
            <a:r>
              <a:rPr lang="en-US" dirty="0" err="1" smtClean="0"/>
              <a:t>Keras</a:t>
            </a:r>
            <a:r>
              <a:rPr lang="en-US" dirty="0" smtClean="0"/>
              <a:t> interface.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87288" y="3830061"/>
            <a:ext cx="585406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Because of having small amount of data the network is very likely to over fit the training data.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9487"/>
            <a:ext cx="12107007" cy="2834298"/>
          </a:xfrm>
        </p:spPr>
        <p:txBody>
          <a:bodyPr/>
          <a:lstStyle/>
          <a:p>
            <a:r>
              <a:rPr lang="en-US" dirty="0" smtClean="0"/>
              <a:t>Motion estimation plays a major role in activity recognition.</a:t>
            </a:r>
          </a:p>
          <a:p>
            <a:r>
              <a:rPr lang="en-US" dirty="0" smtClean="0"/>
              <a:t>Each activity will be having its unique Motion history image that can be used for activity recognition.</a:t>
            </a:r>
          </a:p>
          <a:p>
            <a:r>
              <a:rPr lang="en-US" dirty="0" smtClean="0"/>
              <a:t>LeNet-5 deep neural network was used to classify the motion history images.</a:t>
            </a:r>
          </a:p>
          <a:p>
            <a:r>
              <a:rPr lang="en-US" dirty="0" smtClean="0"/>
              <a:t>Having a data set with more data points is going to improve the performance of the pipeline.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2423" y="216896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LeNet-5 for classification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69677" y="3392064"/>
            <a:ext cx="53221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6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Questions</a:t>
            </a:r>
            <a:endParaRPr lang="zh-CN" altLang="en-US" sz="6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6664" y="2470638"/>
            <a:ext cx="350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Thanks for your time.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47" y="1069487"/>
            <a:ext cx="10515600" cy="4351338"/>
          </a:xfrm>
        </p:spPr>
        <p:txBody>
          <a:bodyPr/>
          <a:lstStyle/>
          <a:p>
            <a:r>
              <a:rPr lang="en-US" dirty="0" smtClean="0"/>
              <a:t>2D image classification is well studied problem in the context of computer vision.</a:t>
            </a:r>
          </a:p>
          <a:p>
            <a:r>
              <a:rPr lang="en-US" dirty="0" smtClean="0"/>
              <a:t>Action Recognition is a more complicated task because of having the additional temporal dimension in the analysis.</a:t>
            </a:r>
          </a:p>
          <a:p>
            <a:r>
              <a:rPr lang="en-US" dirty="0" smtClean="0"/>
              <a:t>Action recognition can have different applications such as: interactive environments, security , and public crowd control.</a:t>
            </a:r>
          </a:p>
          <a:p>
            <a:r>
              <a:rPr lang="en-US" dirty="0" smtClean="0"/>
              <a:t>It also has potential applications in structural health monitoring.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4629" y="198607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7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71875" y="189815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annotated data set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092200"/>
            <a:ext cx="516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Kth data set</a:t>
            </a:r>
            <a:r>
              <a:rPr lang="en-US" dirty="0"/>
              <a:t>: </a:t>
            </a:r>
            <a:r>
              <a:rPr lang="en-US" dirty="0" smtClean="0"/>
              <a:t>600  videos, 6 classes</a:t>
            </a:r>
            <a:endParaRPr lang="en-US" dirty="0"/>
          </a:p>
        </p:txBody>
      </p:sp>
      <p:pic>
        <p:nvPicPr>
          <p:cNvPr id="7" name="person15_walking_d1_unco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6825" y="1574801"/>
            <a:ext cx="2590800" cy="1943100"/>
          </a:xfrm>
          <a:prstGeom prst="rect">
            <a:avLst/>
          </a:prstGeom>
        </p:spPr>
      </p:pic>
      <p:pic>
        <p:nvPicPr>
          <p:cNvPr id="8" name="person15_handclapping_d1_unco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6825" y="3933825"/>
            <a:ext cx="2590800" cy="1943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493776" y="937171"/>
            <a:ext cx="18881" cy="58547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46800" y="1092200"/>
            <a:ext cx="509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WEIZMANN </a:t>
            </a:r>
            <a:r>
              <a:rPr lang="en-US" sz="2000" b="1" dirty="0"/>
              <a:t>data set</a:t>
            </a:r>
            <a:r>
              <a:rPr lang="en-US" dirty="0" smtClean="0"/>
              <a:t>: 90 videos, 10 classes</a:t>
            </a:r>
            <a:endParaRPr lang="en-US" dirty="0"/>
          </a:p>
        </p:txBody>
      </p:sp>
      <p:pic>
        <p:nvPicPr>
          <p:cNvPr id="13" name="BCE388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13537" y="1574801"/>
            <a:ext cx="2428875" cy="1943100"/>
          </a:xfrm>
          <a:prstGeom prst="rect">
            <a:avLst/>
          </a:prstGeom>
        </p:spPr>
      </p:pic>
      <p:pic>
        <p:nvPicPr>
          <p:cNvPr id="14" name="E4307AA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13537" y="3933825"/>
            <a:ext cx="2428875" cy="1943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55375" y="2136230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04557" y="4520654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092326" y="5908128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356957" y="2136230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255375" y="4520653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8760370" y="5908129"/>
            <a:ext cx="6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…</a:t>
            </a:r>
            <a:endParaRPr lang="en-US" sz="4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63525" y="236168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06243" y="233628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99894" y="4911723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Bending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5043" y="4924451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820632" y="1003300"/>
            <a:ext cx="5519006" cy="560704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5043" y="498523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9399" y="180364"/>
            <a:ext cx="798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Libraries and Programming Languages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4027" y="5466317"/>
            <a:ext cx="205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Jupyter</a:t>
            </a:r>
            <a:r>
              <a:rPr lang="en-US" b="1" dirty="0" smtClean="0"/>
              <a:t> Notebook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79" y="1021467"/>
            <a:ext cx="1228820" cy="151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681" y="1646688"/>
            <a:ext cx="1005449" cy="83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75" y="983562"/>
            <a:ext cx="1517684" cy="1517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4897" y="2449753"/>
            <a:ext cx="313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Python as the base programming language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73790" y="2465563"/>
            <a:ext cx="30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Tensor Flow (TF) for deep learning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37786" y="2442056"/>
            <a:ext cx="237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OpenCv</a:t>
            </a:r>
            <a:r>
              <a:rPr lang="en-US" b="1" dirty="0" smtClean="0"/>
              <a:t> as the computer vision library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00524" y="958450"/>
            <a:ext cx="2650731" cy="2172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6111" y="983562"/>
            <a:ext cx="2816389" cy="21296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61117" y="958450"/>
            <a:ext cx="2846583" cy="2172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16500" y="4025098"/>
            <a:ext cx="1739900" cy="18105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6" idx="2"/>
            <a:endCxn id="19" idx="1"/>
          </p:cNvCxnSpPr>
          <p:nvPr/>
        </p:nvCxnSpPr>
        <p:spPr>
          <a:xfrm rot="16200000" flipH="1">
            <a:off x="2821283" y="2735157"/>
            <a:ext cx="1799824" cy="259061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8" idx="2"/>
            <a:endCxn id="19" idx="3"/>
          </p:cNvCxnSpPr>
          <p:nvPr/>
        </p:nvCxnSpPr>
        <p:spPr>
          <a:xfrm rot="5400000">
            <a:off x="7170493" y="2716458"/>
            <a:ext cx="1799824" cy="262800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  <a:endCxn id="19" idx="0"/>
          </p:cNvCxnSpPr>
          <p:nvPr/>
        </p:nvCxnSpPr>
        <p:spPr>
          <a:xfrm flipH="1">
            <a:off x="5886450" y="3113244"/>
            <a:ext cx="7856" cy="911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2"/>
          </p:cNvCxnSpPr>
          <p:nvPr/>
        </p:nvCxnSpPr>
        <p:spPr>
          <a:xfrm flipH="1">
            <a:off x="5885472" y="5835649"/>
            <a:ext cx="978" cy="4733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08518" y="6308963"/>
            <a:ext cx="615390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Structural Health Monitoring from Video Stream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52" y="1046933"/>
            <a:ext cx="2232396" cy="647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53" y="4056412"/>
            <a:ext cx="1437704" cy="143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6786" y="164744"/>
            <a:ext cx="269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5770" y="993392"/>
            <a:ext cx="11698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</a:rPr>
              <a:t>[1]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A.F.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Bobick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, J.W. Davis, The recognition of human movement using temporal templates, IEEE Transactions on pattern analysis and machine intelligence, 23 (2001) 257-267.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7212" t="16702" r="20184" b="60618"/>
          <a:stretch/>
        </p:blipFill>
        <p:spPr>
          <a:xfrm>
            <a:off x="6094640" y="2636125"/>
            <a:ext cx="6097360" cy="30858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607299"/>
              </p:ext>
            </p:extLst>
          </p:nvPr>
        </p:nvGraphicFramePr>
        <p:xfrm>
          <a:off x="515936" y="4335724"/>
          <a:ext cx="2239964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4" imgW="1054080" imgH="368280" progId="Equation.DSMT4">
                  <p:embed/>
                </p:oleObj>
              </mc:Choice>
              <mc:Fallback>
                <p:oleObj name="Equation" r:id="rId4" imgW="10540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936" y="4335724"/>
                        <a:ext cx="2239964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9481" y="4542377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Motion Energy images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5411231" y="4727043"/>
            <a:ext cx="713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744515"/>
              </p:ext>
            </p:extLst>
          </p:nvPr>
        </p:nvGraphicFramePr>
        <p:xfrm>
          <a:off x="515936" y="3428320"/>
          <a:ext cx="1276350" cy="516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6" imgW="533160" imgH="215640" progId="Equation.DSMT4">
                  <p:embed/>
                </p:oleObj>
              </mc:Choice>
              <mc:Fallback>
                <p:oleObj name="Equation" r:id="rId6" imgW="533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5936" y="3428320"/>
                        <a:ext cx="1276350" cy="516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92286" y="3363463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Binary image sequence indicating regions of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0" y="1504008"/>
            <a:ext cx="4231177" cy="5229301"/>
          </a:xfrm>
          <a:prstGeom prst="rect">
            <a:avLst/>
          </a:prstGeom>
        </p:spPr>
      </p:pic>
      <p:pic>
        <p:nvPicPr>
          <p:cNvPr id="5122" name="Picture 2" descr="optical_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27" y="1612617"/>
            <a:ext cx="4720845" cy="524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77986" y="155958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optical flow estimation- Lucas </a:t>
            </a:r>
            <a:r>
              <a:rPr lang="en-US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Kanade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973"/>
            <a:ext cx="358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Dense Optical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Lucas </a:t>
            </a:r>
            <a:r>
              <a:rPr lang="en-US" dirty="0" err="1" smtClean="0"/>
              <a:t>kanade</a:t>
            </a:r>
            <a:r>
              <a:rPr lang="en-US" dirty="0" smtClean="0"/>
              <a:t> method (</a:t>
            </a:r>
            <a:r>
              <a:rPr lang="en-US" dirty="0" err="1" smtClean="0"/>
              <a:t>OpenCV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5265" y="1066973"/>
            <a:ext cx="18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Frames of 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55470" y="1066973"/>
            <a:ext cx="198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Dense Optical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ptical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98" y="1296037"/>
            <a:ext cx="5005767" cy="55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35" y="1365728"/>
            <a:ext cx="4680065" cy="542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8216" y="996396"/>
            <a:ext cx="198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Dense Optical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8186" y="996396"/>
            <a:ext cx="345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Amplitude of the motion field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58" y="996396"/>
            <a:ext cx="35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the amplitude of the motion field at each frame.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07724" y="154078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Field Amplitude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30" y="1726190"/>
            <a:ext cx="4429114" cy="513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1722173"/>
            <a:ext cx="4528478" cy="5135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8" y="996396"/>
            <a:ext cx="865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a threshold to the amplitude of the motion field to characterize the pixels that have moved.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96598" y="1467360"/>
            <a:ext cx="345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Pixels that have moved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96041" y="1423665"/>
            <a:ext cx="345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Amplitude of the motion field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49782" y="176492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33" y="2651499"/>
            <a:ext cx="4311967" cy="3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39" y="2351074"/>
            <a:ext cx="3566159" cy="4044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9" y="2355696"/>
            <a:ext cx="3264997" cy="403520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454243" y="4236602"/>
            <a:ext cx="689436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527151" y="4236602"/>
            <a:ext cx="469260" cy="18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87236" y="1260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656120"/>
              </p:ext>
            </p:extLst>
          </p:nvPr>
        </p:nvGraphicFramePr>
        <p:xfrm>
          <a:off x="4954384" y="1074690"/>
          <a:ext cx="7033023" cy="78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6" imgW="3327400" imgH="393700" progId="Equation.DSMT4">
                  <p:embed/>
                </p:oleObj>
              </mc:Choice>
              <mc:Fallback>
                <p:oleObj name="Equation" r:id="rId6" imgW="33274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384" y="1074690"/>
                        <a:ext cx="7033023" cy="7842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2110" y="1281085"/>
            <a:ext cx="365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Motion History Images (MHI)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75215" y="200734"/>
            <a:ext cx="620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History Images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501</Words>
  <Application>Microsoft Office PowerPoint</Application>
  <PresentationFormat>Widescreen</PresentationFormat>
  <Paragraphs>71</Paragraphs>
  <Slides>13</Slides>
  <Notes>2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SimSun</vt:lpstr>
      <vt:lpstr>SimSun</vt:lpstr>
      <vt:lpstr>Arial</vt:lpstr>
      <vt:lpstr>Calibri</vt:lpstr>
      <vt:lpstr>Calibri Light</vt:lpstr>
      <vt:lpstr>等线</vt:lpstr>
      <vt:lpstr>Times New Roman</vt:lpstr>
      <vt:lpstr>Office Theme</vt:lpstr>
      <vt:lpstr>Equation</vt:lpstr>
      <vt:lpstr>Activity Recognition with Motion History Images and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Massachusetts Lowell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natural frequency and mode shape correspondence using phase-based video magnification in utility scale structures</dc:title>
  <dc:creator>Sarrafi, Aral</dc:creator>
  <cp:lastModifiedBy>Sarrafi, Aral</cp:lastModifiedBy>
  <cp:revision>60</cp:revision>
  <dcterms:created xsi:type="dcterms:W3CDTF">2018-02-08T18:09:06Z</dcterms:created>
  <dcterms:modified xsi:type="dcterms:W3CDTF">2018-05-05T19:00:16Z</dcterms:modified>
</cp:coreProperties>
</file>